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sap" panose="020B0604020202020204" charset="0"/>
      <p:regular r:id="rId15"/>
    </p:embeddedFont>
    <p:embeddedFont>
      <p:font typeface="Asap Bold" panose="020B0604020202020204" charset="0"/>
      <p:regular r:id="rId16"/>
    </p:embeddedFont>
    <p:embeddedFont>
      <p:font typeface="Asap Medium" panose="020B0604020202020204" charset="0"/>
      <p:regular r:id="rId17"/>
    </p:embeddedFont>
    <p:embeddedFont>
      <p:font typeface="Asap Semi-Bold" panose="020B0604020202020204" charset="0"/>
      <p:regular r:id="rId18"/>
    </p:embeddedFont>
    <p:embeddedFont>
      <p:font typeface="Cabin" panose="020B0604020202020204" charset="0"/>
      <p:regular r:id="rId19"/>
    </p:embeddedFont>
    <p:embeddedFont>
      <p:font typeface="Cabin Bold" panose="020B0604020202020204" charset="0"/>
      <p:regular r:id="rId20"/>
    </p:embeddedFont>
    <p:embeddedFont>
      <p:font typeface="Cabin Medium" panose="020B0604020202020204" charset="0"/>
      <p:regular r:id="rId21"/>
    </p:embeddedFont>
    <p:embeddedFont>
      <p:font typeface="Cabin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8.sv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8.svg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svg"/><Relationship Id="rId7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42586" y="63433"/>
            <a:ext cx="11879371" cy="1028700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0859" r="-313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2332430">
            <a:off x="10361167" y="-2667775"/>
            <a:ext cx="333700" cy="7948406"/>
            <a:chOff x="0" y="0"/>
            <a:chExt cx="87888" cy="20934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888" cy="2093407"/>
            </a:xfrm>
            <a:custGeom>
              <a:avLst/>
              <a:gdLst/>
              <a:ahLst/>
              <a:cxnLst/>
              <a:rect l="l" t="t" r="r" b="b"/>
              <a:pathLst>
                <a:path w="87888" h="2093407">
                  <a:moveTo>
                    <a:pt x="0" y="0"/>
                  </a:moveTo>
                  <a:lnTo>
                    <a:pt x="87888" y="0"/>
                  </a:lnTo>
                  <a:lnTo>
                    <a:pt x="87888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7888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3328133">
            <a:off x="9338764" y="7494556"/>
            <a:ext cx="7296263" cy="1639659"/>
          </a:xfrm>
          <a:custGeom>
            <a:avLst/>
            <a:gdLst/>
            <a:ahLst/>
            <a:cxnLst/>
            <a:rect l="l" t="t" r="r" b="b"/>
            <a:pathLst>
              <a:path w="7296263" h="1639659">
                <a:moveTo>
                  <a:pt x="0" y="0"/>
                </a:moveTo>
                <a:lnTo>
                  <a:pt x="7296263" y="0"/>
                </a:lnTo>
                <a:lnTo>
                  <a:pt x="7296263" y="1639659"/>
                </a:lnTo>
                <a:lnTo>
                  <a:pt x="0" y="163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3242" b="-47711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982695">
            <a:off x="11515192" y="4997596"/>
            <a:ext cx="1272884" cy="7948406"/>
            <a:chOff x="0" y="0"/>
            <a:chExt cx="335245" cy="2093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8100000">
            <a:off x="7498052" y="6250977"/>
            <a:ext cx="5100822" cy="1074812"/>
          </a:xfrm>
          <a:custGeom>
            <a:avLst/>
            <a:gdLst/>
            <a:ahLst/>
            <a:cxnLst/>
            <a:rect l="l" t="t" r="r" b="b"/>
            <a:pathLst>
              <a:path w="5100822" h="1074812">
                <a:moveTo>
                  <a:pt x="0" y="0"/>
                </a:moveTo>
                <a:lnTo>
                  <a:pt x="5100822" y="0"/>
                </a:lnTo>
                <a:lnTo>
                  <a:pt x="5100822" y="1074812"/>
                </a:lnTo>
                <a:lnTo>
                  <a:pt x="0" y="1074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827" t="-201649" r="-7213" b="-81189"/>
            </a:stretch>
          </a:blipFill>
        </p:spPr>
      </p:sp>
      <p:sp>
        <p:nvSpPr>
          <p:cNvPr id="12" name="Freeform 12"/>
          <p:cNvSpPr/>
          <p:nvPr/>
        </p:nvSpPr>
        <p:spPr>
          <a:xfrm rot="7883962">
            <a:off x="9427823" y="1108417"/>
            <a:ext cx="7296263" cy="1639659"/>
          </a:xfrm>
          <a:custGeom>
            <a:avLst/>
            <a:gdLst/>
            <a:ahLst/>
            <a:cxnLst/>
            <a:rect l="l" t="t" r="r" b="b"/>
            <a:pathLst>
              <a:path w="7296263" h="1639659">
                <a:moveTo>
                  <a:pt x="0" y="0"/>
                </a:moveTo>
                <a:lnTo>
                  <a:pt x="7296263" y="0"/>
                </a:lnTo>
                <a:lnTo>
                  <a:pt x="7296263" y="1639659"/>
                </a:lnTo>
                <a:lnTo>
                  <a:pt x="0" y="163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3242" b="-47711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2348597">
            <a:off x="12091432" y="-3230784"/>
            <a:ext cx="1272884" cy="7948406"/>
            <a:chOff x="0" y="0"/>
            <a:chExt cx="335245" cy="20934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982695">
            <a:off x="8895447" y="5657099"/>
            <a:ext cx="1272884" cy="7948406"/>
            <a:chOff x="0" y="0"/>
            <a:chExt cx="335245" cy="20934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982695">
            <a:off x="10602125" y="5401032"/>
            <a:ext cx="333700" cy="7948406"/>
            <a:chOff x="0" y="0"/>
            <a:chExt cx="87888" cy="20934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888" cy="2093407"/>
            </a:xfrm>
            <a:custGeom>
              <a:avLst/>
              <a:gdLst/>
              <a:ahLst/>
              <a:cxnLst/>
              <a:rect l="l" t="t" r="r" b="b"/>
              <a:pathLst>
                <a:path w="87888" h="2093407">
                  <a:moveTo>
                    <a:pt x="0" y="0"/>
                  </a:moveTo>
                  <a:lnTo>
                    <a:pt x="87888" y="0"/>
                  </a:lnTo>
                  <a:lnTo>
                    <a:pt x="87888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888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rot="-7385849">
            <a:off x="8646170" y="9181349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 rot="2700000">
            <a:off x="8403289" y="2830444"/>
            <a:ext cx="3967638" cy="1023195"/>
          </a:xfrm>
          <a:custGeom>
            <a:avLst/>
            <a:gdLst/>
            <a:ahLst/>
            <a:cxnLst/>
            <a:rect l="l" t="t" r="r" b="b"/>
            <a:pathLst>
              <a:path w="3967638" h="1023195">
                <a:moveTo>
                  <a:pt x="0" y="0"/>
                </a:moveTo>
                <a:lnTo>
                  <a:pt x="3967638" y="0"/>
                </a:lnTo>
                <a:lnTo>
                  <a:pt x="3967638" y="1023195"/>
                </a:lnTo>
                <a:lnTo>
                  <a:pt x="0" y="102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620" t="-211822" r="-9273" b="-90329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843662" y="2407340"/>
            <a:ext cx="4873849" cy="487384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32C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2348597">
            <a:off x="9437144" y="-3974203"/>
            <a:ext cx="1272884" cy="7948406"/>
            <a:chOff x="0" y="0"/>
            <a:chExt cx="335245" cy="20934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rot="-3022058">
            <a:off x="6479386" y="-1905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-2095001" y="2407340"/>
            <a:ext cx="11375587" cy="4873849"/>
            <a:chOff x="0" y="0"/>
            <a:chExt cx="2996039" cy="12836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996040" cy="1283647"/>
            </a:xfrm>
            <a:custGeom>
              <a:avLst/>
              <a:gdLst/>
              <a:ahLst/>
              <a:cxnLst/>
              <a:rect l="l" t="t" r="r" b="b"/>
              <a:pathLst>
                <a:path w="2996040" h="1283647">
                  <a:moveTo>
                    <a:pt x="0" y="0"/>
                  </a:moveTo>
                  <a:lnTo>
                    <a:pt x="2996040" y="0"/>
                  </a:lnTo>
                  <a:lnTo>
                    <a:pt x="2996040" y="1283647"/>
                  </a:lnTo>
                  <a:lnTo>
                    <a:pt x="0" y="12836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996039" cy="1321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5772" y="374539"/>
            <a:ext cx="5144789" cy="1308322"/>
            <a:chOff x="0" y="0"/>
            <a:chExt cx="6859718" cy="1744429"/>
          </a:xfrm>
        </p:grpSpPr>
        <p:sp>
          <p:nvSpPr>
            <p:cNvPr id="35" name="Freeform 35"/>
            <p:cNvSpPr/>
            <p:nvPr/>
          </p:nvSpPr>
          <p:spPr>
            <a:xfrm>
              <a:off x="1859023" y="0"/>
              <a:ext cx="1744429" cy="1744429"/>
            </a:xfrm>
            <a:custGeom>
              <a:avLst/>
              <a:gdLst/>
              <a:ahLst/>
              <a:cxnLst/>
              <a:rect l="l" t="t" r="r" b="b"/>
              <a:pathLst>
                <a:path w="1744429" h="1744429">
                  <a:moveTo>
                    <a:pt x="0" y="0"/>
                  </a:moveTo>
                  <a:lnTo>
                    <a:pt x="1744428" y="0"/>
                  </a:lnTo>
                  <a:lnTo>
                    <a:pt x="1744428" y="1744429"/>
                  </a:lnTo>
                  <a:lnTo>
                    <a:pt x="0" y="174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96303"/>
              <a:ext cx="1648126" cy="1648126"/>
            </a:xfrm>
            <a:custGeom>
              <a:avLst/>
              <a:gdLst/>
              <a:ahLst/>
              <a:cxnLst/>
              <a:rect l="l" t="t" r="r" b="b"/>
              <a:pathLst>
                <a:path w="1648126" h="1648126">
                  <a:moveTo>
                    <a:pt x="0" y="0"/>
                  </a:moveTo>
                  <a:lnTo>
                    <a:pt x="1648126" y="0"/>
                  </a:lnTo>
                  <a:lnTo>
                    <a:pt x="1648126" y="1648126"/>
                  </a:lnTo>
                  <a:lnTo>
                    <a:pt x="0" y="164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3603451" y="0"/>
              <a:ext cx="3256267" cy="1744429"/>
            </a:xfrm>
            <a:custGeom>
              <a:avLst/>
              <a:gdLst/>
              <a:ahLst/>
              <a:cxnLst/>
              <a:rect l="l" t="t" r="r" b="b"/>
              <a:pathLst>
                <a:path w="3256267" h="1744429">
                  <a:moveTo>
                    <a:pt x="0" y="0"/>
                  </a:moveTo>
                  <a:lnTo>
                    <a:pt x="3256267" y="0"/>
                  </a:lnTo>
                  <a:lnTo>
                    <a:pt x="3256267" y="1744429"/>
                  </a:lnTo>
                  <a:lnTo>
                    <a:pt x="0" y="174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028700" y="3685467"/>
            <a:ext cx="958372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DAZONE 2025 - VÒNG 2.2</a:t>
            </a:r>
          </a:p>
          <a:p>
            <a:pPr algn="l">
              <a:lnSpc>
                <a:spcPts val="6840"/>
              </a:lnSpc>
            </a:pPr>
            <a:endParaRPr lang="en-US" sz="5700" b="1">
              <a:solidFill>
                <a:srgbClr val="FFFFFF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8700" y="4905375"/>
            <a:ext cx="616528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PRESENTATION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772" y="7894577"/>
            <a:ext cx="337729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72E9F"/>
                </a:solidFill>
                <a:latin typeface="Asap Bold"/>
                <a:ea typeface="Asap Bold"/>
                <a:cs typeface="Asap Bold"/>
                <a:sym typeface="Asap Bold"/>
              </a:rPr>
              <a:t>TRINITY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Tú Như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Thị Chúc Ngọc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Thúy Vy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603426" y="9225537"/>
            <a:ext cx="385856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TPHCM, 07/06/2025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6595" y="7946304"/>
            <a:ext cx="6829544" cy="4114800"/>
          </a:xfrm>
          <a:custGeom>
            <a:avLst/>
            <a:gdLst/>
            <a:ahLst/>
            <a:cxnLst/>
            <a:rect l="l" t="t" r="r" b="b"/>
            <a:pathLst>
              <a:path w="6829544" h="4114800">
                <a:moveTo>
                  <a:pt x="0" y="0"/>
                </a:moveTo>
                <a:lnTo>
                  <a:pt x="6829544" y="0"/>
                </a:lnTo>
                <a:lnTo>
                  <a:pt x="682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146093" flipV="1">
            <a:off x="-2140015" y="-2766981"/>
            <a:ext cx="7247662" cy="4366717"/>
          </a:xfrm>
          <a:custGeom>
            <a:avLst/>
            <a:gdLst/>
            <a:ahLst/>
            <a:cxnLst/>
            <a:rect l="l" t="t" r="r" b="b"/>
            <a:pathLst>
              <a:path w="7247662" h="4366717">
                <a:moveTo>
                  <a:pt x="0" y="4366716"/>
                </a:moveTo>
                <a:lnTo>
                  <a:pt x="7247662" y="4366716"/>
                </a:lnTo>
                <a:lnTo>
                  <a:pt x="7247662" y="0"/>
                </a:lnTo>
                <a:lnTo>
                  <a:pt x="0" y="0"/>
                </a:lnTo>
                <a:lnTo>
                  <a:pt x="0" y="4366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57507" y="2331878"/>
            <a:ext cx="842111" cy="1024693"/>
          </a:xfrm>
          <a:custGeom>
            <a:avLst/>
            <a:gdLst/>
            <a:ahLst/>
            <a:cxnLst/>
            <a:rect l="l" t="t" r="r" b="b"/>
            <a:pathLst>
              <a:path w="842111" h="1024693">
                <a:moveTo>
                  <a:pt x="0" y="0"/>
                </a:moveTo>
                <a:lnTo>
                  <a:pt x="842111" y="0"/>
                </a:lnTo>
                <a:lnTo>
                  <a:pt x="842111" y="1024693"/>
                </a:lnTo>
                <a:lnTo>
                  <a:pt x="0" y="102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78741"/>
            <a:ext cx="9962303" cy="74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750" lvl="1" indent="-333875" algn="just">
              <a:lnSpc>
                <a:spcPts val="3711"/>
              </a:lnSpc>
              <a:buFont typeface="Arial"/>
              <a:buChar char="•"/>
            </a:pPr>
            <a:r>
              <a:rPr lang="en-US" sz="3092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Loyal customers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Chăm sóc tối ưu: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tạo trải nghiệm cá nhân hóa, hỗ trợ nhanh chóng.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Ưu đãi độc quyền: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quyền lợi độc quyền, không dành cho số đông (quà tặng sinh nhật, giảm giá riêng,...).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Đa dạng hóa nội dung: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phù hợp với gia đình, mọi nhóm tuổi.</a:t>
            </a:r>
          </a:p>
          <a:p>
            <a:pPr marL="667750" lvl="1" indent="-333875" algn="just">
              <a:lnSpc>
                <a:spcPts val="3711"/>
              </a:lnSpc>
              <a:buFont typeface="Arial"/>
              <a:buChar char="•"/>
            </a:pPr>
            <a:r>
              <a:rPr lang="en-US" sz="3092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Deal Hunters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Ưu đãi: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giảm giá sốc, tạo cảm giác khan hiếm, thúc đẩy mua nhanh.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Truyền thông: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Lan tỏa ưu đãi (thông qua facbook, tiktok,...).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Nhắm mực tiêu chính xác: 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Đưa ưu đãi đến đúng người, đúng thời điểm.</a:t>
            </a:r>
          </a:p>
          <a:p>
            <a:pPr algn="just">
              <a:lnSpc>
                <a:spcPts val="3711"/>
              </a:lnSpc>
            </a:pPr>
            <a:endParaRPr lang="en-US" sz="3092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31134" y="8960734"/>
            <a:ext cx="595133" cy="5951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7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338858" y="5313806"/>
            <a:ext cx="5920442" cy="3944494"/>
          </a:xfrm>
          <a:custGeom>
            <a:avLst/>
            <a:gdLst/>
            <a:ahLst/>
            <a:cxnLst/>
            <a:rect l="l" t="t" r="r" b="b"/>
            <a:pathLst>
              <a:path w="5920442" h="3944494">
                <a:moveTo>
                  <a:pt x="0" y="0"/>
                </a:moveTo>
                <a:lnTo>
                  <a:pt x="5920442" y="0"/>
                </a:lnTo>
                <a:lnTo>
                  <a:pt x="5920442" y="3944494"/>
                </a:lnTo>
                <a:lnTo>
                  <a:pt x="0" y="3944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38858" y="435766"/>
            <a:ext cx="5920442" cy="4529138"/>
          </a:xfrm>
          <a:custGeom>
            <a:avLst/>
            <a:gdLst/>
            <a:ahLst/>
            <a:cxnLst/>
            <a:rect l="l" t="t" r="r" b="b"/>
            <a:pathLst>
              <a:path w="5920442" h="4529138">
                <a:moveTo>
                  <a:pt x="0" y="0"/>
                </a:moveTo>
                <a:lnTo>
                  <a:pt x="5920442" y="0"/>
                </a:lnTo>
                <a:lnTo>
                  <a:pt x="5920442" y="4529138"/>
                </a:lnTo>
                <a:lnTo>
                  <a:pt x="0" y="4529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38225"/>
            <a:ext cx="837091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5. Strategy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673300" y="8767049"/>
            <a:ext cx="7315200" cy="2075688"/>
          </a:xfrm>
          <a:custGeom>
            <a:avLst/>
            <a:gdLst/>
            <a:ahLst/>
            <a:cxnLst/>
            <a:rect l="l" t="t" r="r" b="b"/>
            <a:pathLst>
              <a:path w="7315200" h="2075688">
                <a:moveTo>
                  <a:pt x="7315200" y="0"/>
                </a:moveTo>
                <a:lnTo>
                  <a:pt x="0" y="0"/>
                </a:lnTo>
                <a:lnTo>
                  <a:pt x="0" y="2075688"/>
                </a:lnTo>
                <a:lnTo>
                  <a:pt x="7315200" y="207568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36574" y="-283836"/>
            <a:ext cx="5817351" cy="1650673"/>
          </a:xfrm>
          <a:custGeom>
            <a:avLst/>
            <a:gdLst/>
            <a:ahLst/>
            <a:cxnLst/>
            <a:rect l="l" t="t" r="r" b="b"/>
            <a:pathLst>
              <a:path w="5817351" h="1650673">
                <a:moveTo>
                  <a:pt x="0" y="1650674"/>
                </a:moveTo>
                <a:lnTo>
                  <a:pt x="5817350" y="1650674"/>
                </a:lnTo>
                <a:lnTo>
                  <a:pt x="5817350" y="0"/>
                </a:lnTo>
                <a:lnTo>
                  <a:pt x="0" y="0"/>
                </a:lnTo>
                <a:lnTo>
                  <a:pt x="0" y="16506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11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8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3000976">
            <a:off x="1555186" y="-1670067"/>
            <a:ext cx="13687923" cy="14332903"/>
          </a:xfrm>
          <a:custGeom>
            <a:avLst/>
            <a:gdLst/>
            <a:ahLst/>
            <a:cxnLst/>
            <a:rect l="l" t="t" r="r" b="b"/>
            <a:pathLst>
              <a:path w="13687923" h="14332903">
                <a:moveTo>
                  <a:pt x="0" y="0"/>
                </a:moveTo>
                <a:lnTo>
                  <a:pt x="13687923" y="0"/>
                </a:lnTo>
                <a:lnTo>
                  <a:pt x="13687923" y="14332904"/>
                </a:lnTo>
                <a:lnTo>
                  <a:pt x="0" y="1433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739356" y="4565587"/>
            <a:ext cx="10327575" cy="1861597"/>
            <a:chOff x="0" y="0"/>
            <a:chExt cx="3469998" cy="6254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69997" cy="625484"/>
            </a:xfrm>
            <a:custGeom>
              <a:avLst/>
              <a:gdLst/>
              <a:ahLst/>
              <a:cxnLst/>
              <a:rect l="l" t="t" r="r" b="b"/>
              <a:pathLst>
                <a:path w="3469997" h="625484">
                  <a:moveTo>
                    <a:pt x="23239" y="0"/>
                  </a:moveTo>
                  <a:lnTo>
                    <a:pt x="3446759" y="0"/>
                  </a:lnTo>
                  <a:cubicBezTo>
                    <a:pt x="3459593" y="0"/>
                    <a:pt x="3469997" y="10404"/>
                    <a:pt x="3469997" y="23239"/>
                  </a:cubicBezTo>
                  <a:lnTo>
                    <a:pt x="3469997" y="602246"/>
                  </a:lnTo>
                  <a:cubicBezTo>
                    <a:pt x="3469997" y="615080"/>
                    <a:pt x="3459593" y="625484"/>
                    <a:pt x="3446759" y="625484"/>
                  </a:cubicBezTo>
                  <a:lnTo>
                    <a:pt x="23239" y="625484"/>
                  </a:lnTo>
                  <a:cubicBezTo>
                    <a:pt x="10404" y="625484"/>
                    <a:pt x="0" y="615080"/>
                    <a:pt x="0" y="602246"/>
                  </a:cubicBezTo>
                  <a:lnTo>
                    <a:pt x="0" y="23239"/>
                  </a:lnTo>
                  <a:cubicBezTo>
                    <a:pt x="0" y="10404"/>
                    <a:pt x="10404" y="0"/>
                    <a:pt x="23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69998" cy="66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39356" y="2342040"/>
            <a:ext cx="10327575" cy="1861597"/>
            <a:chOff x="0" y="0"/>
            <a:chExt cx="3469998" cy="625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69997" cy="625484"/>
            </a:xfrm>
            <a:custGeom>
              <a:avLst/>
              <a:gdLst/>
              <a:ahLst/>
              <a:cxnLst/>
              <a:rect l="l" t="t" r="r" b="b"/>
              <a:pathLst>
                <a:path w="3469997" h="625484">
                  <a:moveTo>
                    <a:pt x="23239" y="0"/>
                  </a:moveTo>
                  <a:lnTo>
                    <a:pt x="3446759" y="0"/>
                  </a:lnTo>
                  <a:cubicBezTo>
                    <a:pt x="3459593" y="0"/>
                    <a:pt x="3469997" y="10404"/>
                    <a:pt x="3469997" y="23239"/>
                  </a:cubicBezTo>
                  <a:lnTo>
                    <a:pt x="3469997" y="602246"/>
                  </a:lnTo>
                  <a:cubicBezTo>
                    <a:pt x="3469997" y="615080"/>
                    <a:pt x="3459593" y="625484"/>
                    <a:pt x="3446759" y="625484"/>
                  </a:cubicBezTo>
                  <a:lnTo>
                    <a:pt x="23239" y="625484"/>
                  </a:lnTo>
                  <a:cubicBezTo>
                    <a:pt x="10404" y="625484"/>
                    <a:pt x="0" y="615080"/>
                    <a:pt x="0" y="602246"/>
                  </a:cubicBezTo>
                  <a:lnTo>
                    <a:pt x="0" y="23239"/>
                  </a:lnTo>
                  <a:cubicBezTo>
                    <a:pt x="0" y="10404"/>
                    <a:pt x="10404" y="0"/>
                    <a:pt x="23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69998" cy="66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39356" y="6793290"/>
            <a:ext cx="10327575" cy="1861597"/>
            <a:chOff x="0" y="0"/>
            <a:chExt cx="3469998" cy="6254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69997" cy="625484"/>
            </a:xfrm>
            <a:custGeom>
              <a:avLst/>
              <a:gdLst/>
              <a:ahLst/>
              <a:cxnLst/>
              <a:rect l="l" t="t" r="r" b="b"/>
              <a:pathLst>
                <a:path w="3469997" h="625484">
                  <a:moveTo>
                    <a:pt x="23239" y="0"/>
                  </a:moveTo>
                  <a:lnTo>
                    <a:pt x="3446759" y="0"/>
                  </a:lnTo>
                  <a:cubicBezTo>
                    <a:pt x="3459593" y="0"/>
                    <a:pt x="3469997" y="10404"/>
                    <a:pt x="3469997" y="23239"/>
                  </a:cubicBezTo>
                  <a:lnTo>
                    <a:pt x="3469997" y="602246"/>
                  </a:lnTo>
                  <a:cubicBezTo>
                    <a:pt x="3469997" y="615080"/>
                    <a:pt x="3459593" y="625484"/>
                    <a:pt x="3446759" y="625484"/>
                  </a:cubicBezTo>
                  <a:lnTo>
                    <a:pt x="23239" y="625484"/>
                  </a:lnTo>
                  <a:cubicBezTo>
                    <a:pt x="10404" y="625484"/>
                    <a:pt x="0" y="615080"/>
                    <a:pt x="0" y="602246"/>
                  </a:cubicBezTo>
                  <a:lnTo>
                    <a:pt x="0" y="23239"/>
                  </a:lnTo>
                  <a:cubicBezTo>
                    <a:pt x="0" y="10404"/>
                    <a:pt x="10404" y="0"/>
                    <a:pt x="23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469998" cy="66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3438985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532811"/>
            <a:ext cx="15879553" cy="80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4"/>
              </a:lnSpc>
              <a:spcBef>
                <a:spcPct val="0"/>
              </a:spcBef>
            </a:pPr>
            <a:r>
              <a:rPr lang="en-US" sz="4767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6. Extension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80699" y="2377488"/>
            <a:ext cx="855177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Thu Thập thêm dữ liệu </a:t>
            </a:r>
          </a:p>
          <a:p>
            <a:pPr marL="647694" lvl="1" indent="-323847" algn="just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Vị trí, Thời tiết, Xu hướng thị trường (cập nhật sản phẩm, định giá và nội dung theo trend)).</a:t>
            </a:r>
          </a:p>
          <a:p>
            <a:pPr marL="647694" lvl="1" indent="-323847" algn="just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Phân tích Sentiment: hiểu cảm xúc khách hàng.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80699" y="4824872"/>
            <a:ext cx="855177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Áp dụng Machine learning</a:t>
            </a:r>
          </a:p>
          <a:p>
            <a:pPr marL="647694" lvl="1" indent="-323847" algn="just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Dự đoán khách hàng tiềm năng (Classification).</a:t>
            </a:r>
          </a:p>
          <a:p>
            <a:pPr marL="647694" lvl="1" indent="-323847" algn="just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Phân tích chuỗi thời gian để dự đoán xu hướng.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80699" y="6864186"/>
            <a:ext cx="855177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Áp dụng RFM Anlysis (Recency, Frequency, Monetary)</a:t>
            </a:r>
          </a:p>
          <a:p>
            <a:pPr marL="647694" lvl="1" indent="-323847" algn="just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Tính thêm được R và M để phân loại khách hàng rõ ràng hơn.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3903" y="8923897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0" y="0"/>
                </a:moveTo>
                <a:lnTo>
                  <a:pt x="8166657" y="0"/>
                </a:lnTo>
                <a:lnTo>
                  <a:pt x="8166657" y="1663957"/>
                </a:lnTo>
                <a:lnTo>
                  <a:pt x="0" y="166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095289" y="-297119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8166658" y="1663957"/>
                </a:moveTo>
                <a:lnTo>
                  <a:pt x="0" y="1663957"/>
                </a:lnTo>
                <a:lnTo>
                  <a:pt x="0" y="0"/>
                </a:lnTo>
                <a:lnTo>
                  <a:pt x="8166658" y="0"/>
                </a:lnTo>
                <a:lnTo>
                  <a:pt x="8166658" y="16639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11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9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995496" y="1738313"/>
            <a:ext cx="6391584" cy="6351637"/>
          </a:xfrm>
          <a:custGeom>
            <a:avLst/>
            <a:gdLst/>
            <a:ahLst/>
            <a:cxnLst/>
            <a:rect l="l" t="t" r="r" b="b"/>
            <a:pathLst>
              <a:path w="6391584" h="6351637">
                <a:moveTo>
                  <a:pt x="0" y="0"/>
                </a:moveTo>
                <a:lnTo>
                  <a:pt x="6391584" y="0"/>
                </a:lnTo>
                <a:lnTo>
                  <a:pt x="6391584" y="6351636"/>
                </a:lnTo>
                <a:lnTo>
                  <a:pt x="0" y="635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376363"/>
            <a:ext cx="81153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6266" y="2512208"/>
            <a:ext cx="8816416" cy="43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🔍85% quay lại thấp (&lt;0.2), 5% thuộc nhóm "vàng" (&gt;0.6)</a:t>
            </a:r>
          </a:p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🎯Tối ưu ROI = đầu tư vào nhóm tiềm năng.</a:t>
            </a:r>
          </a:p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🚀A/B testing các ưu đãi khác nhau cho nhóm 5%. Phát triển mô hình dự đoán real-time để cá nhân hóa chiến dịch ngay từ lần tương tác đầu.</a:t>
            </a:r>
          </a:p>
          <a:p>
            <a:pPr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🙏 Q&amp;A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3737" y="-127238"/>
            <a:ext cx="12173240" cy="1054147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2332430">
            <a:off x="10361167" y="-2667775"/>
            <a:ext cx="333700" cy="7948406"/>
            <a:chOff x="0" y="0"/>
            <a:chExt cx="87888" cy="20934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888" cy="2093407"/>
            </a:xfrm>
            <a:custGeom>
              <a:avLst/>
              <a:gdLst/>
              <a:ahLst/>
              <a:cxnLst/>
              <a:rect l="l" t="t" r="r" b="b"/>
              <a:pathLst>
                <a:path w="87888" h="2093407">
                  <a:moveTo>
                    <a:pt x="0" y="0"/>
                  </a:moveTo>
                  <a:lnTo>
                    <a:pt x="87888" y="0"/>
                  </a:lnTo>
                  <a:lnTo>
                    <a:pt x="87888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7888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3328133">
            <a:off x="9338764" y="7494556"/>
            <a:ext cx="7296263" cy="1639659"/>
          </a:xfrm>
          <a:custGeom>
            <a:avLst/>
            <a:gdLst/>
            <a:ahLst/>
            <a:cxnLst/>
            <a:rect l="l" t="t" r="r" b="b"/>
            <a:pathLst>
              <a:path w="7296263" h="1639659">
                <a:moveTo>
                  <a:pt x="0" y="0"/>
                </a:moveTo>
                <a:lnTo>
                  <a:pt x="7296263" y="0"/>
                </a:lnTo>
                <a:lnTo>
                  <a:pt x="7296263" y="1639659"/>
                </a:lnTo>
                <a:lnTo>
                  <a:pt x="0" y="163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3242" b="-47711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982695">
            <a:off x="11515192" y="4997596"/>
            <a:ext cx="1272884" cy="7948406"/>
            <a:chOff x="0" y="0"/>
            <a:chExt cx="335245" cy="2093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8100000">
            <a:off x="7566331" y="6142920"/>
            <a:ext cx="4874793" cy="1065701"/>
          </a:xfrm>
          <a:custGeom>
            <a:avLst/>
            <a:gdLst/>
            <a:ahLst/>
            <a:cxnLst/>
            <a:rect l="l" t="t" r="r" b="b"/>
            <a:pathLst>
              <a:path w="4874793" h="1065701">
                <a:moveTo>
                  <a:pt x="0" y="0"/>
                </a:moveTo>
                <a:lnTo>
                  <a:pt x="4874793" y="0"/>
                </a:lnTo>
                <a:lnTo>
                  <a:pt x="4874793" y="1065702"/>
                </a:lnTo>
                <a:lnTo>
                  <a:pt x="0" y="106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892" t="-203373" r="-12780" b="-82738"/>
            </a:stretch>
          </a:blipFill>
        </p:spPr>
      </p:sp>
      <p:sp>
        <p:nvSpPr>
          <p:cNvPr id="12" name="Freeform 12"/>
          <p:cNvSpPr/>
          <p:nvPr/>
        </p:nvSpPr>
        <p:spPr>
          <a:xfrm rot="7883962">
            <a:off x="9427823" y="1108417"/>
            <a:ext cx="7296263" cy="1639659"/>
          </a:xfrm>
          <a:custGeom>
            <a:avLst/>
            <a:gdLst/>
            <a:ahLst/>
            <a:cxnLst/>
            <a:rect l="l" t="t" r="r" b="b"/>
            <a:pathLst>
              <a:path w="7296263" h="1639659">
                <a:moveTo>
                  <a:pt x="0" y="0"/>
                </a:moveTo>
                <a:lnTo>
                  <a:pt x="7296263" y="0"/>
                </a:lnTo>
                <a:lnTo>
                  <a:pt x="7296263" y="1639659"/>
                </a:lnTo>
                <a:lnTo>
                  <a:pt x="0" y="163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3242" b="-47711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2348597">
            <a:off x="12091432" y="-3230784"/>
            <a:ext cx="1272884" cy="7948406"/>
            <a:chOff x="0" y="0"/>
            <a:chExt cx="335245" cy="20934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982695">
            <a:off x="8895447" y="5657099"/>
            <a:ext cx="1272884" cy="7948406"/>
            <a:chOff x="0" y="0"/>
            <a:chExt cx="335245" cy="20934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982695">
            <a:off x="10602125" y="5401032"/>
            <a:ext cx="333700" cy="7948406"/>
            <a:chOff x="0" y="0"/>
            <a:chExt cx="87888" cy="20934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888" cy="2093407"/>
            </a:xfrm>
            <a:custGeom>
              <a:avLst/>
              <a:gdLst/>
              <a:ahLst/>
              <a:cxnLst/>
              <a:rect l="l" t="t" r="r" b="b"/>
              <a:pathLst>
                <a:path w="87888" h="2093407">
                  <a:moveTo>
                    <a:pt x="0" y="0"/>
                  </a:moveTo>
                  <a:lnTo>
                    <a:pt x="87888" y="0"/>
                  </a:lnTo>
                  <a:lnTo>
                    <a:pt x="87888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888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rot="-7385849">
            <a:off x="8646170" y="9181349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 rot="2700000">
            <a:off x="8403289" y="2830444"/>
            <a:ext cx="3967638" cy="1023195"/>
          </a:xfrm>
          <a:custGeom>
            <a:avLst/>
            <a:gdLst/>
            <a:ahLst/>
            <a:cxnLst/>
            <a:rect l="l" t="t" r="r" b="b"/>
            <a:pathLst>
              <a:path w="3967638" h="1023195">
                <a:moveTo>
                  <a:pt x="0" y="0"/>
                </a:moveTo>
                <a:lnTo>
                  <a:pt x="3967638" y="0"/>
                </a:lnTo>
                <a:lnTo>
                  <a:pt x="3967638" y="1023195"/>
                </a:lnTo>
                <a:lnTo>
                  <a:pt x="0" y="102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620" t="-211822" r="-9273" b="-90329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843662" y="2407340"/>
            <a:ext cx="4873849" cy="487384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2348597">
            <a:off x="9437144" y="-3974203"/>
            <a:ext cx="1272884" cy="7948406"/>
            <a:chOff x="0" y="0"/>
            <a:chExt cx="335245" cy="20934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5245" cy="2093407"/>
            </a:xfrm>
            <a:custGeom>
              <a:avLst/>
              <a:gdLst/>
              <a:ahLst/>
              <a:cxnLst/>
              <a:rect l="l" t="t" r="r" b="b"/>
              <a:pathLst>
                <a:path w="335245" h="2093407">
                  <a:moveTo>
                    <a:pt x="0" y="0"/>
                  </a:moveTo>
                  <a:lnTo>
                    <a:pt x="335245" y="0"/>
                  </a:lnTo>
                  <a:lnTo>
                    <a:pt x="335245" y="2093407"/>
                  </a:lnTo>
                  <a:lnTo>
                    <a:pt x="0" y="2093407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35245" cy="21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rot="-3022058">
            <a:off x="6479386" y="-1905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-2095001" y="2407340"/>
            <a:ext cx="11375587" cy="4873849"/>
            <a:chOff x="0" y="0"/>
            <a:chExt cx="2996039" cy="12836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996040" cy="1283647"/>
            </a:xfrm>
            <a:custGeom>
              <a:avLst/>
              <a:gdLst/>
              <a:ahLst/>
              <a:cxnLst/>
              <a:rect l="l" t="t" r="r" b="b"/>
              <a:pathLst>
                <a:path w="2996040" h="1283647">
                  <a:moveTo>
                    <a:pt x="0" y="0"/>
                  </a:moveTo>
                  <a:lnTo>
                    <a:pt x="2996040" y="0"/>
                  </a:lnTo>
                  <a:lnTo>
                    <a:pt x="2996040" y="1283647"/>
                  </a:lnTo>
                  <a:lnTo>
                    <a:pt x="0" y="1283647"/>
                  </a:ln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996039" cy="1321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5772" y="374539"/>
            <a:ext cx="5144789" cy="1308322"/>
            <a:chOff x="0" y="0"/>
            <a:chExt cx="6859718" cy="1744429"/>
          </a:xfrm>
        </p:grpSpPr>
        <p:sp>
          <p:nvSpPr>
            <p:cNvPr id="35" name="Freeform 35"/>
            <p:cNvSpPr/>
            <p:nvPr/>
          </p:nvSpPr>
          <p:spPr>
            <a:xfrm>
              <a:off x="1859023" y="0"/>
              <a:ext cx="1744429" cy="1744429"/>
            </a:xfrm>
            <a:custGeom>
              <a:avLst/>
              <a:gdLst/>
              <a:ahLst/>
              <a:cxnLst/>
              <a:rect l="l" t="t" r="r" b="b"/>
              <a:pathLst>
                <a:path w="1744429" h="1744429">
                  <a:moveTo>
                    <a:pt x="0" y="0"/>
                  </a:moveTo>
                  <a:lnTo>
                    <a:pt x="1744428" y="0"/>
                  </a:lnTo>
                  <a:lnTo>
                    <a:pt x="1744428" y="1744429"/>
                  </a:lnTo>
                  <a:lnTo>
                    <a:pt x="0" y="174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96303"/>
              <a:ext cx="1648126" cy="1648126"/>
            </a:xfrm>
            <a:custGeom>
              <a:avLst/>
              <a:gdLst/>
              <a:ahLst/>
              <a:cxnLst/>
              <a:rect l="l" t="t" r="r" b="b"/>
              <a:pathLst>
                <a:path w="1648126" h="1648126">
                  <a:moveTo>
                    <a:pt x="0" y="0"/>
                  </a:moveTo>
                  <a:lnTo>
                    <a:pt x="1648126" y="0"/>
                  </a:lnTo>
                  <a:lnTo>
                    <a:pt x="1648126" y="1648126"/>
                  </a:lnTo>
                  <a:lnTo>
                    <a:pt x="0" y="164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3603451" y="0"/>
              <a:ext cx="3256267" cy="1744429"/>
            </a:xfrm>
            <a:custGeom>
              <a:avLst/>
              <a:gdLst/>
              <a:ahLst/>
              <a:cxnLst/>
              <a:rect l="l" t="t" r="r" b="b"/>
              <a:pathLst>
                <a:path w="3256267" h="1744429">
                  <a:moveTo>
                    <a:pt x="0" y="0"/>
                  </a:moveTo>
                  <a:lnTo>
                    <a:pt x="3256267" y="0"/>
                  </a:lnTo>
                  <a:lnTo>
                    <a:pt x="3256267" y="1744429"/>
                  </a:lnTo>
                  <a:lnTo>
                    <a:pt x="0" y="174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028700" y="3473383"/>
            <a:ext cx="7967760" cy="160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40"/>
              </a:lnSpc>
            </a:pPr>
            <a:r>
              <a:rPr lang="en-US" sz="10534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5362354"/>
            <a:ext cx="6841133" cy="4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  <a:spcBef>
                <a:spcPct val="0"/>
              </a:spcBef>
            </a:pPr>
            <a:r>
              <a:rPr lang="en-US" sz="3328" spc="878">
                <a:solidFill>
                  <a:srgbClr val="FFDE59"/>
                </a:solidFill>
                <a:latin typeface="Cabin"/>
                <a:ea typeface="Cabin"/>
                <a:cs typeface="Cabin"/>
                <a:sym typeface="Cabin"/>
              </a:rPr>
              <a:t>FOR YOUR ATTENTION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772" y="7638510"/>
            <a:ext cx="337729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72E9F"/>
                </a:solidFill>
                <a:latin typeface="Asap Bold"/>
                <a:ea typeface="Asap Bold"/>
                <a:cs typeface="Asap Bold"/>
                <a:sym typeface="Asap Bold"/>
              </a:rPr>
              <a:t>TRINITY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Tú Như 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Thị Chúc Ngọc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2E9F"/>
                </a:solidFill>
                <a:latin typeface="Asap"/>
                <a:ea typeface="Asap"/>
                <a:cs typeface="Asap"/>
                <a:sym typeface="Asap"/>
              </a:rPr>
              <a:t>Nguyễn Thúy Vy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782" y="2673662"/>
            <a:ext cx="3747409" cy="1684615"/>
            <a:chOff x="0" y="0"/>
            <a:chExt cx="1259105" cy="566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57196" y="2673662"/>
            <a:ext cx="3747409" cy="1684615"/>
            <a:chOff x="0" y="0"/>
            <a:chExt cx="1259105" cy="5660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66172" y="4611438"/>
            <a:ext cx="3747409" cy="1684615"/>
            <a:chOff x="0" y="0"/>
            <a:chExt cx="1259105" cy="5660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66586" y="4611438"/>
            <a:ext cx="3747409" cy="1684615"/>
            <a:chOff x="0" y="0"/>
            <a:chExt cx="1259105" cy="566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66172" y="6553082"/>
            <a:ext cx="3747409" cy="1684615"/>
            <a:chOff x="0" y="0"/>
            <a:chExt cx="1259105" cy="5660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66586" y="6553082"/>
            <a:ext cx="3747409" cy="1684615"/>
            <a:chOff x="0" y="0"/>
            <a:chExt cx="1259105" cy="5660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105" cy="566020"/>
            </a:xfrm>
            <a:custGeom>
              <a:avLst/>
              <a:gdLst/>
              <a:ahLst/>
              <a:cxnLst/>
              <a:rect l="l" t="t" r="r" b="b"/>
              <a:pathLst>
                <a:path w="1259105" h="566020">
                  <a:moveTo>
                    <a:pt x="64044" y="0"/>
                  </a:moveTo>
                  <a:lnTo>
                    <a:pt x="1195061" y="0"/>
                  </a:lnTo>
                  <a:cubicBezTo>
                    <a:pt x="1230431" y="0"/>
                    <a:pt x="1259105" y="28674"/>
                    <a:pt x="1259105" y="64044"/>
                  </a:cubicBezTo>
                  <a:lnTo>
                    <a:pt x="1259105" y="501976"/>
                  </a:lnTo>
                  <a:cubicBezTo>
                    <a:pt x="1259105" y="518961"/>
                    <a:pt x="1252357" y="535251"/>
                    <a:pt x="1240347" y="547262"/>
                  </a:cubicBezTo>
                  <a:cubicBezTo>
                    <a:pt x="1228336" y="559272"/>
                    <a:pt x="1212046" y="566020"/>
                    <a:pt x="1195061" y="566020"/>
                  </a:cubicBezTo>
                  <a:lnTo>
                    <a:pt x="64044" y="566020"/>
                  </a:lnTo>
                  <a:cubicBezTo>
                    <a:pt x="28674" y="566020"/>
                    <a:pt x="0" y="537346"/>
                    <a:pt x="0" y="501976"/>
                  </a:cubicBezTo>
                  <a:lnTo>
                    <a:pt x="0" y="64044"/>
                  </a:lnTo>
                  <a:cubicBezTo>
                    <a:pt x="0" y="28674"/>
                    <a:pt x="28674" y="0"/>
                    <a:pt x="640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59105" cy="60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54366" y="2958859"/>
            <a:ext cx="1114221" cy="111422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00085" y="2958859"/>
            <a:ext cx="1114221" cy="111422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54366" y="4896635"/>
            <a:ext cx="1114221" cy="111422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00085" y="4896635"/>
            <a:ext cx="1114221" cy="111422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54366" y="6838279"/>
            <a:ext cx="1114221" cy="111422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900085" y="6838279"/>
            <a:ext cx="1114221" cy="111422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flipH="1">
            <a:off x="11673300" y="8767049"/>
            <a:ext cx="7315200" cy="2075688"/>
          </a:xfrm>
          <a:custGeom>
            <a:avLst/>
            <a:gdLst/>
            <a:ahLst/>
            <a:cxnLst/>
            <a:rect l="l" t="t" r="r" b="b"/>
            <a:pathLst>
              <a:path w="7315200" h="2075688">
                <a:moveTo>
                  <a:pt x="7315200" y="0"/>
                </a:moveTo>
                <a:lnTo>
                  <a:pt x="0" y="0"/>
                </a:lnTo>
                <a:lnTo>
                  <a:pt x="0" y="2075688"/>
                </a:lnTo>
                <a:lnTo>
                  <a:pt x="7315200" y="207568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V="1">
            <a:off x="-236574" y="-283836"/>
            <a:ext cx="5817351" cy="1650673"/>
          </a:xfrm>
          <a:custGeom>
            <a:avLst/>
            <a:gdLst/>
            <a:ahLst/>
            <a:cxnLst/>
            <a:rect l="l" t="t" r="r" b="b"/>
            <a:pathLst>
              <a:path w="5817351" h="1650673">
                <a:moveTo>
                  <a:pt x="0" y="1650674"/>
                </a:moveTo>
                <a:lnTo>
                  <a:pt x="5817350" y="1650674"/>
                </a:lnTo>
                <a:lnTo>
                  <a:pt x="5817350" y="0"/>
                </a:lnTo>
                <a:lnTo>
                  <a:pt x="0" y="0"/>
                </a:lnTo>
                <a:lnTo>
                  <a:pt x="0" y="16506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5580776" y="-20364"/>
            <a:ext cx="12707224" cy="1808201"/>
          </a:xfrm>
          <a:custGeom>
            <a:avLst/>
            <a:gdLst/>
            <a:ahLst/>
            <a:cxnLst/>
            <a:rect l="l" t="t" r="r" b="b"/>
            <a:pathLst>
              <a:path w="12707224" h="1808201">
                <a:moveTo>
                  <a:pt x="0" y="0"/>
                </a:moveTo>
                <a:lnTo>
                  <a:pt x="12707224" y="0"/>
                </a:lnTo>
                <a:lnTo>
                  <a:pt x="12707224" y="1808201"/>
                </a:lnTo>
                <a:lnTo>
                  <a:pt x="0" y="180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20" b="-622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028700" y="1855074"/>
            <a:ext cx="7528082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Bài toán doanh nghiệp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982570"/>
            <a:ext cx="6671341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1/ Làm sao để xác định người dùng nào có khả năng quay lại mua hàng trong tương lai?</a:t>
            </a:r>
          </a:p>
          <a:p>
            <a:pPr algn="just">
              <a:lnSpc>
                <a:spcPts val="3719"/>
              </a:lnSpc>
            </a:pPr>
            <a:endParaRPr lang="en-US" sz="3099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2/ Khách hàng nào có tiềm năng trở thành khách hàng trung thành?</a:t>
            </a:r>
          </a:p>
          <a:p>
            <a:pPr algn="just">
              <a:lnSpc>
                <a:spcPts val="3719"/>
              </a:lnSpc>
            </a:pPr>
            <a:endParaRPr lang="en-US" sz="3099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3/ Dự đoán xác suất để mỗi người dùng mới quay lại mua hàng từ cùng một gian hàng trong vòng 6 tháng tới.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68532" y="312163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111391" y="312163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65672" y="5059411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111391" y="5059411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265672" y="700105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111391" y="700105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223283" y="2992095"/>
            <a:ext cx="308090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5" action="ppaction://hlinksldjump"/>
              </a:rPr>
              <a:t>Data Preprocessing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23283" y="5244102"/>
            <a:ext cx="308090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6" action="ppaction://hlinksldjump"/>
              </a:rPr>
              <a:t>Feature Selection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223283" y="7181878"/>
            <a:ext cx="308090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7" action="ppaction://hlinksldjump"/>
              </a:rPr>
              <a:t>Modeling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123697" y="3292132"/>
            <a:ext cx="308090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8" action="ppaction://hlinksldjump"/>
              </a:rPr>
              <a:t>Profiling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123697" y="5244102"/>
            <a:ext cx="308090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9" action="ppaction://hlinksldjump"/>
              </a:rPr>
              <a:t>Strategy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123697" y="7181878"/>
            <a:ext cx="308090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  <a:hlinkClick r:id="rId10" action="ppaction://hlinksldjump"/>
              </a:rPr>
              <a:t>Extension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673300" y="8767049"/>
            <a:ext cx="7315200" cy="2075688"/>
          </a:xfrm>
          <a:custGeom>
            <a:avLst/>
            <a:gdLst/>
            <a:ahLst/>
            <a:cxnLst/>
            <a:rect l="l" t="t" r="r" b="b"/>
            <a:pathLst>
              <a:path w="7315200" h="2075688">
                <a:moveTo>
                  <a:pt x="7315200" y="0"/>
                </a:moveTo>
                <a:lnTo>
                  <a:pt x="0" y="0"/>
                </a:lnTo>
                <a:lnTo>
                  <a:pt x="0" y="2075688"/>
                </a:lnTo>
                <a:lnTo>
                  <a:pt x="7315200" y="207568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36574" y="-283836"/>
            <a:ext cx="5817351" cy="1650673"/>
          </a:xfrm>
          <a:custGeom>
            <a:avLst/>
            <a:gdLst/>
            <a:ahLst/>
            <a:cxnLst/>
            <a:rect l="l" t="t" r="r" b="b"/>
            <a:pathLst>
              <a:path w="5817351" h="1650673">
                <a:moveTo>
                  <a:pt x="0" y="1650674"/>
                </a:moveTo>
                <a:lnTo>
                  <a:pt x="5817350" y="1650674"/>
                </a:lnTo>
                <a:lnTo>
                  <a:pt x="5817350" y="0"/>
                </a:lnTo>
                <a:lnTo>
                  <a:pt x="0" y="0"/>
                </a:lnTo>
                <a:lnTo>
                  <a:pt x="0" y="16506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80776" y="-20364"/>
            <a:ext cx="12707224" cy="1808201"/>
          </a:xfrm>
          <a:custGeom>
            <a:avLst/>
            <a:gdLst/>
            <a:ahLst/>
            <a:cxnLst/>
            <a:rect l="l" t="t" r="r" b="b"/>
            <a:pathLst>
              <a:path w="12707224" h="1808201">
                <a:moveTo>
                  <a:pt x="0" y="0"/>
                </a:moveTo>
                <a:lnTo>
                  <a:pt x="12707224" y="0"/>
                </a:lnTo>
                <a:lnTo>
                  <a:pt x="12707224" y="1808201"/>
                </a:lnTo>
                <a:lnTo>
                  <a:pt x="0" y="180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20" b="-62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24260" y="1940799"/>
            <a:ext cx="4824603" cy="8229600"/>
          </a:xfrm>
          <a:custGeom>
            <a:avLst/>
            <a:gdLst/>
            <a:ahLst/>
            <a:cxnLst/>
            <a:rect l="l" t="t" r="r" b="b"/>
            <a:pathLst>
              <a:path w="4824603" h="8229600">
                <a:moveTo>
                  <a:pt x="0" y="0"/>
                </a:moveTo>
                <a:lnTo>
                  <a:pt x="4824603" y="0"/>
                </a:lnTo>
                <a:lnTo>
                  <a:pt x="48246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2059" y="1855074"/>
            <a:ext cx="7528082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Phụ lục hình ảnh minh họa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1691" y="3188310"/>
            <a:ext cx="9103175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6" action="ppaction://hlinksldjump"/>
              </a:rPr>
              <a:t>Hình 1: Mối liên hệ giữa nhãn và giới tính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6" action="ppaction://hlinksldjump"/>
              </a:rPr>
              <a:t>Hình 2: Hoạt động người dùng trong Tuần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6" action="ppaction://hlinksldjump"/>
              </a:rPr>
              <a:t>Hình 3: Hoạt động người dùng theo Tháng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7" action="ppaction://hlinksldjump"/>
              </a:rPr>
              <a:t>Hình 4: Funnel chuyển đổi người dùng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7" action="ppaction://hlinksldjump"/>
              </a:rPr>
              <a:t>Hình 5: Tương tác các biến với hành vi khách hàng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8" action="ppaction://hlinksldjump"/>
              </a:rPr>
              <a:t>Hình 6:  Mutual Information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9" action="ppaction://hlinksldjump"/>
              </a:rPr>
              <a:t>Hình 7: Xác suất khách hàng quay lại sau 6 tháng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10" action="ppaction://hlinksldjump"/>
              </a:rPr>
              <a:t>Hình 8: Funnel khách hàng tiềm năng</a:t>
            </a:r>
          </a:p>
          <a:p>
            <a:pPr algn="just">
              <a:lnSpc>
                <a:spcPts val="3719"/>
              </a:lnSpc>
            </a:pPr>
            <a:r>
              <a:rPr lang="en-US" sz="3099" u="sng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10" action="ppaction://hlinksldjump"/>
              </a:rPr>
              <a:t>Hình 9: Funnel Deal Hunters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8532" y="312163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5672" y="5059411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65672" y="7001055"/>
            <a:ext cx="69160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6595" y="7946304"/>
            <a:ext cx="6829544" cy="4114800"/>
          </a:xfrm>
          <a:custGeom>
            <a:avLst/>
            <a:gdLst/>
            <a:ahLst/>
            <a:cxnLst/>
            <a:rect l="l" t="t" r="r" b="b"/>
            <a:pathLst>
              <a:path w="6829544" h="4114800">
                <a:moveTo>
                  <a:pt x="0" y="0"/>
                </a:moveTo>
                <a:lnTo>
                  <a:pt x="6829544" y="0"/>
                </a:lnTo>
                <a:lnTo>
                  <a:pt x="682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146093" flipV="1">
            <a:off x="-2140015" y="-2766981"/>
            <a:ext cx="7247662" cy="4366717"/>
          </a:xfrm>
          <a:custGeom>
            <a:avLst/>
            <a:gdLst/>
            <a:ahLst/>
            <a:cxnLst/>
            <a:rect l="l" t="t" r="r" b="b"/>
            <a:pathLst>
              <a:path w="7247662" h="4366717">
                <a:moveTo>
                  <a:pt x="0" y="4366716"/>
                </a:moveTo>
                <a:lnTo>
                  <a:pt x="7247662" y="4366716"/>
                </a:lnTo>
                <a:lnTo>
                  <a:pt x="7247662" y="0"/>
                </a:lnTo>
                <a:lnTo>
                  <a:pt x="0" y="0"/>
                </a:lnTo>
                <a:lnTo>
                  <a:pt x="0" y="4366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617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57400" y="2247900"/>
            <a:ext cx="16230600" cy="701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just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Vấn đề: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Missing Values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marital_status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sex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age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brand_id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user_id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merchant_id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Không nhất quán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marital_status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("cưới", "ly hôn"),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sex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("F", "Male").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Nhiễu/Ngoại lai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age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(giá trị âm, &gt;100).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Trùng lặp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424,154 dòng (theo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marital_status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+ </a:t>
            </a:r>
            <a:r>
              <a:rPr lang="en-US" sz="30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sex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).</a:t>
            </a:r>
          </a:p>
          <a:p>
            <a:pPr marL="669283" lvl="1" indent="-334641" algn="just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Giải pháp: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Chuẩn hóa giá trị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(đồng nhất định dạng).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Xử lý missing values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(điền mode/median).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Loại bỏ outliers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(tuổi hợp lý: 0-100).</a:t>
            </a:r>
          </a:p>
          <a:p>
            <a:pPr marL="1338566" lvl="2" indent="-446189" algn="just">
              <a:lnSpc>
                <a:spcPts val="3719"/>
              </a:lnSpc>
              <a:buFont typeface="Arial"/>
              <a:buChar char="⚬"/>
            </a:pP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Xóa trùng lặp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(giữ bản ghi duy nhất).</a:t>
            </a:r>
          </a:p>
          <a:p>
            <a:pPr marL="669283" lvl="1" indent="-334641" algn="just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Kết quả:</a:t>
            </a: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Dữ liệu sạch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(không null, không trùng lặp).</a:t>
            </a: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Nhất quán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(định dạng chuẩn).</a:t>
            </a: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30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Sẵn sàng cho phân tích</a:t>
            </a:r>
            <a:r>
              <a:rPr lang="en-US" sz="30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algn="just">
              <a:lnSpc>
                <a:spcPts val="3719"/>
              </a:lnSpc>
            </a:pPr>
            <a:endParaRPr lang="en-US" sz="3099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42975"/>
            <a:ext cx="10006101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1.1  Data Cleaning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5754143" y="-20676"/>
            <a:ext cx="12707224" cy="1808201"/>
          </a:xfrm>
          <a:custGeom>
            <a:avLst/>
            <a:gdLst/>
            <a:ahLst/>
            <a:cxnLst/>
            <a:rect l="l" t="t" r="r" b="b"/>
            <a:pathLst>
              <a:path w="12707224" h="1808201">
                <a:moveTo>
                  <a:pt x="0" y="0"/>
                </a:moveTo>
                <a:lnTo>
                  <a:pt x="12707224" y="0"/>
                </a:lnTo>
                <a:lnTo>
                  <a:pt x="12707224" y="1808201"/>
                </a:lnTo>
                <a:lnTo>
                  <a:pt x="0" y="180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20" b="-6220"/>
            </a:stretch>
          </a:blipFill>
        </p:spPr>
      </p:sp>
      <p:sp>
        <p:nvSpPr>
          <p:cNvPr id="10" name="Freeform 10"/>
          <p:cNvSpPr/>
          <p:nvPr/>
        </p:nvSpPr>
        <p:spPr>
          <a:xfrm rot="5304459">
            <a:off x="11896681" y="3921341"/>
            <a:ext cx="9161847" cy="8488388"/>
          </a:xfrm>
          <a:custGeom>
            <a:avLst/>
            <a:gdLst/>
            <a:ahLst/>
            <a:cxnLst/>
            <a:rect l="l" t="t" r="r" b="b"/>
            <a:pathLst>
              <a:path w="9161847" h="8488388">
                <a:moveTo>
                  <a:pt x="0" y="0"/>
                </a:moveTo>
                <a:lnTo>
                  <a:pt x="9161847" y="0"/>
                </a:lnTo>
                <a:lnTo>
                  <a:pt x="9161847" y="8488388"/>
                </a:lnTo>
                <a:lnTo>
                  <a:pt x="0" y="8488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3297" y="6779833"/>
            <a:ext cx="2280190" cy="2478467"/>
          </a:xfrm>
          <a:custGeom>
            <a:avLst/>
            <a:gdLst/>
            <a:ahLst/>
            <a:cxnLst/>
            <a:rect l="l" t="t" r="r" b="b"/>
            <a:pathLst>
              <a:path w="2280190" h="2478467">
                <a:moveTo>
                  <a:pt x="0" y="0"/>
                </a:moveTo>
                <a:lnTo>
                  <a:pt x="2280190" y="0"/>
                </a:lnTo>
                <a:lnTo>
                  <a:pt x="2280190" y="2478467"/>
                </a:lnTo>
                <a:lnTo>
                  <a:pt x="0" y="247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077354">
            <a:off x="14778580" y="4518629"/>
            <a:ext cx="2280190" cy="2478467"/>
          </a:xfrm>
          <a:custGeom>
            <a:avLst/>
            <a:gdLst/>
            <a:ahLst/>
            <a:cxnLst/>
            <a:rect l="l" t="t" r="r" b="b"/>
            <a:pathLst>
              <a:path w="2280190" h="2478467">
                <a:moveTo>
                  <a:pt x="0" y="0"/>
                </a:moveTo>
                <a:lnTo>
                  <a:pt x="2280190" y="0"/>
                </a:lnTo>
                <a:lnTo>
                  <a:pt x="2280190" y="2478467"/>
                </a:lnTo>
                <a:lnTo>
                  <a:pt x="0" y="247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671739">
            <a:off x="15871641" y="7187518"/>
            <a:ext cx="1140095" cy="1239234"/>
          </a:xfrm>
          <a:custGeom>
            <a:avLst/>
            <a:gdLst/>
            <a:ahLst/>
            <a:cxnLst/>
            <a:rect l="l" t="t" r="r" b="b"/>
            <a:pathLst>
              <a:path w="1140095" h="1239234">
                <a:moveTo>
                  <a:pt x="0" y="0"/>
                </a:moveTo>
                <a:lnTo>
                  <a:pt x="1140094" y="0"/>
                </a:lnTo>
                <a:lnTo>
                  <a:pt x="1140094" y="1239234"/>
                </a:lnTo>
                <a:lnTo>
                  <a:pt x="0" y="1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6595" y="7946304"/>
            <a:ext cx="6829544" cy="4114800"/>
          </a:xfrm>
          <a:custGeom>
            <a:avLst/>
            <a:gdLst/>
            <a:ahLst/>
            <a:cxnLst/>
            <a:rect l="l" t="t" r="r" b="b"/>
            <a:pathLst>
              <a:path w="6829544" h="4114800">
                <a:moveTo>
                  <a:pt x="0" y="0"/>
                </a:moveTo>
                <a:lnTo>
                  <a:pt x="6829544" y="0"/>
                </a:lnTo>
                <a:lnTo>
                  <a:pt x="682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146093" flipV="1">
            <a:off x="-2140015" y="-2766981"/>
            <a:ext cx="7247662" cy="4366717"/>
          </a:xfrm>
          <a:custGeom>
            <a:avLst/>
            <a:gdLst/>
            <a:ahLst/>
            <a:cxnLst/>
            <a:rect l="l" t="t" r="r" b="b"/>
            <a:pathLst>
              <a:path w="7247662" h="4366717">
                <a:moveTo>
                  <a:pt x="0" y="4366716"/>
                </a:moveTo>
                <a:lnTo>
                  <a:pt x="7247662" y="4366716"/>
                </a:lnTo>
                <a:lnTo>
                  <a:pt x="7247662" y="0"/>
                </a:lnTo>
                <a:lnTo>
                  <a:pt x="0" y="0"/>
                </a:lnTo>
                <a:lnTo>
                  <a:pt x="0" y="4366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617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2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583312" y="130908"/>
            <a:ext cx="5973554" cy="4718606"/>
          </a:xfrm>
          <a:custGeom>
            <a:avLst/>
            <a:gdLst/>
            <a:ahLst/>
            <a:cxnLst/>
            <a:rect l="l" t="t" r="r" b="b"/>
            <a:pathLst>
              <a:path w="5973554" h="4718606">
                <a:moveTo>
                  <a:pt x="0" y="0"/>
                </a:moveTo>
                <a:lnTo>
                  <a:pt x="5973554" y="0"/>
                </a:lnTo>
                <a:lnTo>
                  <a:pt x="5973554" y="4718605"/>
                </a:lnTo>
                <a:lnTo>
                  <a:pt x="0" y="471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800934"/>
            <a:ext cx="7516516" cy="5649750"/>
          </a:xfrm>
          <a:custGeom>
            <a:avLst/>
            <a:gdLst/>
            <a:ahLst/>
            <a:cxnLst/>
            <a:rect l="l" t="t" r="r" b="b"/>
            <a:pathLst>
              <a:path w="7516516" h="5649750">
                <a:moveTo>
                  <a:pt x="0" y="0"/>
                </a:moveTo>
                <a:lnTo>
                  <a:pt x="7516516" y="0"/>
                </a:lnTo>
                <a:lnTo>
                  <a:pt x="7516516" y="5649749"/>
                </a:lnTo>
                <a:lnTo>
                  <a:pt x="0" y="564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12758" y="5116213"/>
            <a:ext cx="6033837" cy="4525378"/>
          </a:xfrm>
          <a:custGeom>
            <a:avLst/>
            <a:gdLst/>
            <a:ahLst/>
            <a:cxnLst/>
            <a:rect l="l" t="t" r="r" b="b"/>
            <a:pathLst>
              <a:path w="6033837" h="4525378">
                <a:moveTo>
                  <a:pt x="0" y="0"/>
                </a:moveTo>
                <a:lnTo>
                  <a:pt x="6033837" y="0"/>
                </a:lnTo>
                <a:lnTo>
                  <a:pt x="6033837" y="4525378"/>
                </a:lnTo>
                <a:lnTo>
                  <a:pt x="0" y="4525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63562"/>
            <a:ext cx="10269721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1.2 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069" y="1540568"/>
            <a:ext cx="10847243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"Khách hàng trung thành là những người săn deal thông minh, không phải người mua bất chấp"</a:t>
            </a:r>
          </a:p>
          <a:p>
            <a:pPr marL="993135" lvl="2" indent="-331045" algn="just">
              <a:lnSpc>
                <a:spcPts val="3219"/>
              </a:lnSpc>
              <a:buFont typeface="Arial"/>
              <a:buChar char="⚬"/>
            </a:pPr>
            <a:r>
              <a:rPr lang="en-US" sz="22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Nhóm vàng</a:t>
            </a:r>
            <a:r>
              <a:rPr lang="en-US" sz="22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Nữ 25-35 tuổi, đã kết hôn, nghề chuyên môn (7.02% retention)</a:t>
            </a:r>
          </a:p>
          <a:p>
            <a:pPr marL="993135" lvl="2" indent="-331045" algn="just">
              <a:lnSpc>
                <a:spcPts val="3219"/>
              </a:lnSpc>
              <a:buFont typeface="Arial"/>
              <a:buChar char="⚬"/>
            </a:pPr>
            <a:r>
              <a:rPr lang="en-US" sz="22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Thời điểm vàng</a:t>
            </a:r>
            <a:r>
              <a:rPr lang="en-US" sz="22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Thứ 2 &amp; CN (79.5% hoạt động), đặc biệt tháng 11 (Black Friday)</a:t>
            </a:r>
          </a:p>
          <a:p>
            <a:pPr marL="993135" lvl="2" indent="-331045" algn="just">
              <a:lnSpc>
                <a:spcPts val="3219"/>
              </a:lnSpc>
              <a:buFont typeface="Arial"/>
              <a:buChar char="⚬"/>
            </a:pPr>
            <a:r>
              <a:rPr lang="en-US" sz="22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Dấu hiệu rủi ro</a:t>
            </a:r>
            <a:r>
              <a:rPr lang="en-US" sz="22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Khách nam, độc thân, mua ồ ạt trong sale (label 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9144" y="4849513"/>
            <a:ext cx="389767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1: Mối liên hệ giữa nhãn và giới tính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8120" y="9555866"/>
            <a:ext cx="422452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2: Hoạt động người dùng trong Tuần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1740" y="9689216"/>
            <a:ext cx="422452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3: Hoạt động người dùng theo Tháng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46093" flipV="1">
            <a:off x="-2905356" y="-2384311"/>
            <a:ext cx="7247662" cy="4366717"/>
          </a:xfrm>
          <a:custGeom>
            <a:avLst/>
            <a:gdLst/>
            <a:ahLst/>
            <a:cxnLst/>
            <a:rect l="l" t="t" r="r" b="b"/>
            <a:pathLst>
              <a:path w="7247662" h="4366717">
                <a:moveTo>
                  <a:pt x="0" y="4366717"/>
                </a:moveTo>
                <a:lnTo>
                  <a:pt x="7247662" y="4366717"/>
                </a:lnTo>
                <a:lnTo>
                  <a:pt x="7247662" y="0"/>
                </a:lnTo>
                <a:lnTo>
                  <a:pt x="0" y="0"/>
                </a:lnTo>
                <a:lnTo>
                  <a:pt x="0" y="436671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61734" y="8960734"/>
            <a:ext cx="595133" cy="59513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3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79363" y="1787525"/>
            <a:ext cx="7869877" cy="7869877"/>
          </a:xfrm>
          <a:custGeom>
            <a:avLst/>
            <a:gdLst/>
            <a:ahLst/>
            <a:cxnLst/>
            <a:rect l="l" t="t" r="r" b="b"/>
            <a:pathLst>
              <a:path w="7869877" h="7869877">
                <a:moveTo>
                  <a:pt x="0" y="0"/>
                </a:moveTo>
                <a:lnTo>
                  <a:pt x="7869877" y="0"/>
                </a:lnTo>
                <a:lnTo>
                  <a:pt x="7869877" y="7869877"/>
                </a:lnTo>
                <a:lnTo>
                  <a:pt x="0" y="786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53912" y="200548"/>
            <a:ext cx="9753547" cy="5803360"/>
          </a:xfrm>
          <a:custGeom>
            <a:avLst/>
            <a:gdLst/>
            <a:ahLst/>
            <a:cxnLst/>
            <a:rect l="l" t="t" r="r" b="b"/>
            <a:pathLst>
              <a:path w="9753547" h="5803360">
                <a:moveTo>
                  <a:pt x="0" y="0"/>
                </a:moveTo>
                <a:lnTo>
                  <a:pt x="9753547" y="0"/>
                </a:lnTo>
                <a:lnTo>
                  <a:pt x="9753547" y="5803360"/>
                </a:lnTo>
                <a:lnTo>
                  <a:pt x="0" y="5803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42975"/>
            <a:ext cx="10269721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1.3 Data Visualization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19360" y="6099158"/>
            <a:ext cx="8272253" cy="401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172" lvl="1" indent="-227086" algn="just">
              <a:lnSpc>
                <a:spcPts val="2945"/>
              </a:lnSpc>
              <a:buFont typeface="Arial"/>
              <a:buChar char="•"/>
            </a:pPr>
            <a:r>
              <a:rPr lang="en-US" sz="2103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Vấn đề:</a:t>
            </a:r>
          </a:p>
          <a:p>
            <a:pPr marL="908344" lvl="2" indent="-302781" algn="just">
              <a:lnSpc>
                <a:spcPts val="2945"/>
              </a:lnSpc>
              <a:buFont typeface="Arial"/>
              <a:buChar char="⚬"/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Trải nghiệm mua hàng phức tạp</a:t>
            </a:r>
          </a:p>
          <a:p>
            <a:pPr marL="908344" lvl="2" indent="-302781" algn="just">
              <a:lnSpc>
                <a:spcPts val="2945"/>
              </a:lnSpc>
              <a:buFont typeface="Arial"/>
              <a:buChar char="⚬"/>
            </a:pPr>
            <a:r>
              <a:rPr lang="en-US" sz="2103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Thiếu tập trung vào thương hiệu chủ lực</a:t>
            </a:r>
          </a:p>
          <a:p>
            <a:pPr marL="454172" lvl="1" indent="-227086" algn="just">
              <a:lnSpc>
                <a:spcPts val="2945"/>
              </a:lnSpc>
              <a:buFont typeface="Arial"/>
              <a:buChar char="•"/>
            </a:pPr>
            <a:r>
              <a:rPr lang="en-US" sz="2103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Giải pháp:</a:t>
            </a:r>
          </a:p>
          <a:p>
            <a:pPr algn="just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2103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Tập trung phát triển brand flagship</a:t>
            </a: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(giảm phân tán category)</a:t>
            </a:r>
          </a:p>
          <a:p>
            <a:pPr algn="just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2103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Đơn giản hóa quy trình mua hàng</a:t>
            </a: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(1-click add cart)</a:t>
            </a:r>
          </a:p>
          <a:p>
            <a:pPr algn="just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2103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Ưu đãi targeted</a:t>
            </a: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cho nhóm tương tác nhiều nhưng ít mua</a:t>
            </a:r>
          </a:p>
          <a:p>
            <a:pPr marL="454172" lvl="1" indent="-227086" algn="just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Cải thiện 10-15% conversion rate</a:t>
            </a:r>
          </a:p>
          <a:p>
            <a:pPr marL="454172" lvl="1" indent="-227086" algn="just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"Khách click 10 deal nhưng không mua → Họ cần 1 flagship brand đáng tin + quy trình 1-click để giảm ma sát quyết định."</a:t>
            </a:r>
          </a:p>
          <a:p>
            <a:pPr algn="just">
              <a:lnSpc>
                <a:spcPts val="2537"/>
              </a:lnSpc>
            </a:pPr>
            <a:endParaRPr lang="en-US" sz="2103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95955" y="9657402"/>
            <a:ext cx="422452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4: Funnel chuyển đổi người dùng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79060" y="6003908"/>
            <a:ext cx="484655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5: Tương tác các biến với hành vi khách hàng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3903" y="8923897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0" y="0"/>
                </a:moveTo>
                <a:lnTo>
                  <a:pt x="8166657" y="0"/>
                </a:lnTo>
                <a:lnTo>
                  <a:pt x="8166657" y="1663957"/>
                </a:lnTo>
                <a:lnTo>
                  <a:pt x="0" y="166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095289" y="-297119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8166658" y="1663957"/>
                </a:moveTo>
                <a:lnTo>
                  <a:pt x="0" y="1663957"/>
                </a:lnTo>
                <a:lnTo>
                  <a:pt x="0" y="0"/>
                </a:lnTo>
                <a:lnTo>
                  <a:pt x="8166658" y="0"/>
                </a:lnTo>
                <a:lnTo>
                  <a:pt x="8166658" y="16639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11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50201" y="1919644"/>
            <a:ext cx="10190813" cy="6076272"/>
          </a:xfrm>
          <a:custGeom>
            <a:avLst/>
            <a:gdLst/>
            <a:ahLst/>
            <a:cxnLst/>
            <a:rect l="l" t="t" r="r" b="b"/>
            <a:pathLst>
              <a:path w="10190813" h="6076272">
                <a:moveTo>
                  <a:pt x="0" y="0"/>
                </a:moveTo>
                <a:lnTo>
                  <a:pt x="10190813" y="0"/>
                </a:lnTo>
                <a:lnTo>
                  <a:pt x="10190813" y="6076272"/>
                </a:lnTo>
                <a:lnTo>
                  <a:pt x="0" y="607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08685"/>
            <a:ext cx="81153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2. 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3903" y="1366838"/>
            <a:ext cx="7271583" cy="696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Giảm nhiễu, tăng hiệu suất mô hình, tránh overfitting.</a:t>
            </a:r>
          </a:p>
          <a:p>
            <a:pPr marL="582925" lvl="1" indent="-291463" algn="just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Tiêu chí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algn="just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Mutual Information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&gt; 0.1 </a:t>
            </a:r>
          </a:p>
          <a:p>
            <a:pPr algn="just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</a:t>
            </a: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Tương quan logic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Biến hành vi (</a:t>
            </a:r>
            <a:r>
              <a:rPr lang="en-US" sz="26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add-to-cart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6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click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 &gt; Nhân khẩu học (</a:t>
            </a:r>
            <a:r>
              <a:rPr lang="en-US" sz="26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age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69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sex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</a:p>
          <a:p>
            <a:pPr marL="582925" lvl="1" indent="-291463" algn="just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Biến Quan Trọng</a:t>
            </a:r>
          </a:p>
          <a:p>
            <a:pPr marL="1165850" lvl="2" indent="-388617" algn="just">
              <a:lnSpc>
                <a:spcPts val="3239"/>
              </a:lnSpc>
              <a:buFont typeface="Arial"/>
              <a:buChar char="⚬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add-to-cart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(0.30) → Dự đoán mạnh nhất khả năng mua lại.</a:t>
            </a:r>
          </a:p>
          <a:p>
            <a:pPr marL="1165850" lvl="2" indent="-388617" algn="just">
              <a:lnSpc>
                <a:spcPts val="3239"/>
              </a:lnSpc>
              <a:buFont typeface="Arial"/>
              <a:buChar char="⚬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purchase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(0.25) &amp; </a:t>
            </a: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click</a:t>
            </a: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(0.15)→ Hành vi trực tiếp thể hiện nhu cầu.</a:t>
            </a:r>
          </a:p>
          <a:p>
            <a:pPr marL="582925" lvl="1" indent="-291463" algn="just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Biến Cần Loại Bỏ</a:t>
            </a:r>
          </a:p>
          <a:p>
            <a:pPr marL="1165850" lvl="2" indent="-388617" algn="just">
              <a:lnSpc>
                <a:spcPts val="323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carrier, merchant_id (score ~0) → Không ảnh hưởng đến kết quả</a:t>
            </a:r>
          </a:p>
          <a:p>
            <a:pPr marL="582925" lvl="1" indent="-291463" algn="just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Lợi ích</a:t>
            </a:r>
          </a:p>
          <a:p>
            <a:pPr algn="just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Tăng độ chính xác 20%</a:t>
            </a:r>
          </a:p>
          <a:p>
            <a:pPr algn="just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✅ Giảm 35% thời gian tính toán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4806" y="8196263"/>
            <a:ext cx="422452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6: Mutual Information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33395" y="8830644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8166658" y="0"/>
                </a:moveTo>
                <a:lnTo>
                  <a:pt x="0" y="0"/>
                </a:lnTo>
                <a:lnTo>
                  <a:pt x="0" y="1663957"/>
                </a:lnTo>
                <a:lnTo>
                  <a:pt x="8166658" y="1663957"/>
                </a:lnTo>
                <a:lnTo>
                  <a:pt x="81666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1114038" y="-313372"/>
            <a:ext cx="8166658" cy="1663957"/>
          </a:xfrm>
          <a:custGeom>
            <a:avLst/>
            <a:gdLst/>
            <a:ahLst/>
            <a:cxnLst/>
            <a:rect l="l" t="t" r="r" b="b"/>
            <a:pathLst>
              <a:path w="8166658" h="1663957">
                <a:moveTo>
                  <a:pt x="0" y="1663956"/>
                </a:moveTo>
                <a:lnTo>
                  <a:pt x="8166658" y="1663956"/>
                </a:lnTo>
                <a:lnTo>
                  <a:pt x="8166658" y="0"/>
                </a:lnTo>
                <a:lnTo>
                  <a:pt x="0" y="0"/>
                </a:lnTo>
                <a:lnTo>
                  <a:pt x="0" y="16639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61734" y="9258300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96784" y="1956563"/>
            <a:ext cx="11269679" cy="5563512"/>
          </a:xfrm>
          <a:custGeom>
            <a:avLst/>
            <a:gdLst/>
            <a:ahLst/>
            <a:cxnLst/>
            <a:rect l="l" t="t" r="r" b="b"/>
            <a:pathLst>
              <a:path w="11269679" h="5563512">
                <a:moveTo>
                  <a:pt x="0" y="0"/>
                </a:moveTo>
                <a:lnTo>
                  <a:pt x="11269679" y="0"/>
                </a:lnTo>
                <a:lnTo>
                  <a:pt x="11269679" y="5563512"/>
                </a:lnTo>
                <a:lnTo>
                  <a:pt x="0" y="556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18210"/>
            <a:ext cx="10437763" cy="7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9"/>
              </a:lnSpc>
              <a:spcBef>
                <a:spcPct val="0"/>
              </a:spcBef>
            </a:pPr>
            <a:r>
              <a:rPr lang="en-US" sz="4585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3. Modeling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5723" y="1908938"/>
            <a:ext cx="5751144" cy="758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85% khách có xác suất quay lại &lt;0.2 → Đa số không trung thành.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Chỉ ~5% khách có xác suất &gt;0.6 → Nhóm "vàng" hiếm hoi.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Hai nhóm rõ rệt:</a:t>
            </a:r>
          </a:p>
          <a:p>
            <a:pPr algn="just">
              <a:lnSpc>
                <a:spcPts val="3499"/>
              </a:lnSpc>
            </a:pPr>
            <a:r>
              <a:rPr lang="vi-VN" sz="2499" b="1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1. </a:t>
            </a:r>
            <a:r>
              <a:rPr lang="en-US" sz="2499" b="1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Khách "deal hunters"</a:t>
            </a:r>
            <a:r>
              <a:rPr lang="en-US" sz="24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Mua ồ ạt rồi biến mất.</a:t>
            </a:r>
          </a:p>
          <a:p>
            <a:pPr algn="just">
              <a:lnSpc>
                <a:spcPts val="3499"/>
              </a:lnSpc>
            </a:pPr>
            <a:r>
              <a:rPr lang="vi-VN" sz="2499" b="1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2. </a:t>
            </a:r>
            <a:r>
              <a:rPr lang="en-US" sz="2499" b="1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Khách "trung thành tiềm năng"</a:t>
            </a:r>
            <a:r>
              <a:rPr lang="en-US" sz="24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Ít nhưng giá trị cao.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Action - "1 Phải 2 Giảm"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✅ PHẢI đầu tư vào 5% khách vàng: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Gói membership cao cấp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Deal đặc quyền trước khi mở bán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❌ GIẢM ngân sách cho 85% khách "1 lần":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Thay voucher lớn = freeship nhỏ</a:t>
            </a:r>
          </a:p>
          <a:p>
            <a:pPr marL="539745" lvl="1" indent="-269872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Tự động hóa chiến dịch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92457" y="7520075"/>
            <a:ext cx="485154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7: Xác suất khách hàng quay lại sau 6 tháng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46093" flipV="1">
            <a:off x="-2140015" y="-2766981"/>
            <a:ext cx="7247662" cy="4366717"/>
          </a:xfrm>
          <a:custGeom>
            <a:avLst/>
            <a:gdLst/>
            <a:ahLst/>
            <a:cxnLst/>
            <a:rect l="l" t="t" r="r" b="b"/>
            <a:pathLst>
              <a:path w="7247662" h="4366717">
                <a:moveTo>
                  <a:pt x="0" y="4366716"/>
                </a:moveTo>
                <a:lnTo>
                  <a:pt x="7247662" y="4366716"/>
                </a:lnTo>
                <a:lnTo>
                  <a:pt x="7247662" y="0"/>
                </a:lnTo>
                <a:lnTo>
                  <a:pt x="0" y="0"/>
                </a:lnTo>
                <a:lnTo>
                  <a:pt x="0" y="4366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397" y="1876425"/>
            <a:ext cx="10050794" cy="841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750" lvl="1" indent="-333875" algn="just">
              <a:lnSpc>
                <a:spcPts val="3711"/>
              </a:lnSpc>
              <a:buFont typeface="Arial"/>
              <a:buChar char="•"/>
            </a:pPr>
            <a:r>
              <a:rPr lang="en-US" sz="3092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Demographics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Độ tuổi: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Deal Hunters (nhóm từ 28-30 tuổi), còn loyal customers thì phân bổ rộng hơn.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Giới tính: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cả hai nhóm đều chủ yếu là nữ.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Hôn nhân: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tỷ lệ phân chia giữa các nhóm hôn nhân là tương đồng ở cả hai loại khách hàng.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Ngành nghề: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cả hai nhóm đều đông đảo nhất là “chuyên gia chuyên môn”, nhưng Deal Hunters tỷ lệ chuyên gia” công nghệ” cao hơn một chút.</a:t>
            </a:r>
          </a:p>
          <a:p>
            <a:pPr marL="667750" lvl="1" indent="-333875" algn="just">
              <a:lnSpc>
                <a:spcPts val="3711"/>
              </a:lnSpc>
              <a:buFont typeface="Arial"/>
              <a:buChar char="•"/>
            </a:pPr>
            <a:r>
              <a:rPr lang="en-US" sz="3092" b="1" u="sng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Hành vi mua sắm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Hiệu quả chuyển đổi: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Deal Hunters vượt trội hơn hẳn.</a:t>
            </a:r>
          </a:p>
          <a:p>
            <a:pPr marL="1335499" lvl="2" indent="-445166" algn="just">
              <a:lnSpc>
                <a:spcPts val="3711"/>
              </a:lnSpc>
              <a:buFont typeface="Arial"/>
              <a:buChar char="⚬"/>
            </a:pPr>
            <a:r>
              <a:rPr lang="en-US" sz="3092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Nhà mạng:</a:t>
            </a:r>
            <a:r>
              <a:rPr lang="en-US" sz="309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Deal Hunters có lượng người dùng lớn hơn trên các nhà mạng, nhưng sở thích nhà mạng là tương tự.</a:t>
            </a:r>
          </a:p>
          <a:p>
            <a:pPr algn="just">
              <a:lnSpc>
                <a:spcPts val="3711"/>
              </a:lnSpc>
            </a:pPr>
            <a:endParaRPr lang="en-US" sz="3092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3711"/>
              </a:lnSpc>
            </a:pPr>
            <a:endParaRPr lang="en-US" sz="3092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just">
              <a:lnSpc>
                <a:spcPts val="3711"/>
              </a:lnSpc>
            </a:pPr>
            <a:endParaRPr lang="en-US" sz="3092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31134" y="8960734"/>
            <a:ext cx="595133" cy="5951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E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6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446" y="0"/>
            <a:ext cx="6514449" cy="4716842"/>
          </a:xfrm>
          <a:custGeom>
            <a:avLst/>
            <a:gdLst/>
            <a:ahLst/>
            <a:cxnLst/>
            <a:rect l="l" t="t" r="r" b="b"/>
            <a:pathLst>
              <a:path w="6514449" h="4716842">
                <a:moveTo>
                  <a:pt x="0" y="0"/>
                </a:moveTo>
                <a:lnTo>
                  <a:pt x="6514449" y="0"/>
                </a:lnTo>
                <a:lnTo>
                  <a:pt x="6514449" y="4716842"/>
                </a:lnTo>
                <a:lnTo>
                  <a:pt x="0" y="4716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09" b="-23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32446" y="5143500"/>
            <a:ext cx="6514449" cy="4716842"/>
          </a:xfrm>
          <a:custGeom>
            <a:avLst/>
            <a:gdLst/>
            <a:ahLst/>
            <a:cxnLst/>
            <a:rect l="l" t="t" r="r" b="b"/>
            <a:pathLst>
              <a:path w="6514449" h="4716842">
                <a:moveTo>
                  <a:pt x="0" y="0"/>
                </a:moveTo>
                <a:lnTo>
                  <a:pt x="6514449" y="0"/>
                </a:lnTo>
                <a:lnTo>
                  <a:pt x="6514449" y="4716842"/>
                </a:lnTo>
                <a:lnTo>
                  <a:pt x="0" y="4716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09" b="-230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38225"/>
            <a:ext cx="837091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4. Profiling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07757" y="4716842"/>
            <a:ext cx="485154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8: Funnel khách hàng tiềm năng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4545" y="9779782"/>
            <a:ext cx="2985454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 9: Funnel Deal Hunters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1278</Words>
  <Application>Microsoft Office PowerPoint</Application>
  <PresentationFormat>Custom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Asap Medium</vt:lpstr>
      <vt:lpstr>Calibri</vt:lpstr>
      <vt:lpstr>Asap Bold</vt:lpstr>
      <vt:lpstr>Arial</vt:lpstr>
      <vt:lpstr>Cabin Medium</vt:lpstr>
      <vt:lpstr>Cabin Bold</vt:lpstr>
      <vt:lpstr>Asap</vt:lpstr>
      <vt:lpstr>Cabin</vt:lpstr>
      <vt:lpstr>Asap Semi-Bold</vt:lpstr>
      <vt:lpstr>Cabin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Trinity_DAZONE25_Vòng 2.2</dc:title>
  <cp:lastModifiedBy>Nguyễn Thúy Vy</cp:lastModifiedBy>
  <cp:revision>2</cp:revision>
  <dcterms:created xsi:type="dcterms:W3CDTF">2006-08-16T00:00:00Z</dcterms:created>
  <dcterms:modified xsi:type="dcterms:W3CDTF">2025-11-18T07:58:35Z</dcterms:modified>
  <dc:identifier>DAGpBfDmkvk</dc:identifier>
</cp:coreProperties>
</file>